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E896C7C-3EC1-4B36-89AA-974312C16A5F}">
  <a:tblStyle styleId="{0E896C7C-3EC1-4B36-89AA-974312C16A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9016507-CD44-4CE9-84CD-09513AE32C69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1">
              <a:alpha val="20000"/>
            </a:schemeClr>
          </a:solidFill>
        </a:fill>
      </a:tcStyle>
    </a:band1H>
    <a:band2H>
      <a:tcTxStyle/>
    </a:band2H>
    <a:band1V>
      <a:tcTxStyle/>
      <a:tcStyle>
        <a:fill>
          <a:solidFill>
            <a:schemeClr val="accent1">
              <a:alpha val="20000"/>
            </a:schemeClr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/>
      <a:tcStyle>
        <a:tcBdr>
          <a:bottom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31b45f4572_0_0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331b45f457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31b45f4572_0_6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331b45f4572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31b45f4572_0_12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331b45f4572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31b45f4572_0_20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331b45f4572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31b45f4572_0_37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g331b45f4572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2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9" name="Google Shape;69;p2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" name="Google Shape;70;p2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" name="Google Shape;71;p2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" name="Google Shape;72;p2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" name="Google Shape;73;p2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" name="Google Shape;74;p2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2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2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" name="Google Shape;77;p2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" name="Google Shape;78;p2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" name="Google Shape;79;p2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" name="Google Shape;80;p2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" name="Google Shape;81;p2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" name="Google Shape;82;p2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" name="Google Shape;83;p2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" name="Google Shape;84;p2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85" name="Google Shape;85;p2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86" name="Google Shape;86;p2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7" name="Google Shape;87;p2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8" name="Google Shape;88;p2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9" name="Google Shape;89;p2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0" name="Google Shape;90;p2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91" name="Google Shape;91;p2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92" name="Google Shape;92;p2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3" name="Google Shape;93;p2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4" name="Google Shape;94;p2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5" name="Google Shape;95;p2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6" name="Google Shape;96;p2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97" name="Google Shape;97;p2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8" name="Google Shape;98;p2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9" name="Google Shape;99;p2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0" name="Google Shape;100;p2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1" name="Google Shape;101;p2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02" name="Google Shape;102;p2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03" name="Google Shape;103;p2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4" name="Google Shape;104;p2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5" name="Google Shape;105;p2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6" name="Google Shape;106;p2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7" name="Google Shape;107;p2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08" name="Google Shape;108;p2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09" name="Google Shape;109;p2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0" name="Google Shape;110;p2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1" name="Google Shape;111;p2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2" name="Google Shape;112;p2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3" name="Google Shape;113;p2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14" name="Google Shape;114;p2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5" name="Google Shape;115;p2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6" name="Google Shape;116;p2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7" name="Google Shape;117;p2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8" name="Google Shape;118;p2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119" name="Google Shape;119;p2"/>
          <p:cNvSpPr txBox="1"/>
          <p:nvPr>
            <p:ph type="ctrTitle"/>
          </p:nvPr>
        </p:nvSpPr>
        <p:spPr>
          <a:xfrm>
            <a:off x="1293845" y="1909346"/>
            <a:ext cx="9604310" cy="3383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"/>
          <p:cNvSpPr txBox="1"/>
          <p:nvPr>
            <p:ph idx="1" type="subTitle"/>
          </p:nvPr>
        </p:nvSpPr>
        <p:spPr>
          <a:xfrm>
            <a:off x="1293845" y="5432564"/>
            <a:ext cx="960431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rgbClr val="266F8B"/>
                </a:solidFill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21" name="Google Shape;121;p2"/>
          <p:cNvCxnSpPr/>
          <p:nvPr/>
        </p:nvCxnSpPr>
        <p:spPr>
          <a:xfrm>
            <a:off x="1295400" y="5294175"/>
            <a:ext cx="96012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1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11"/>
          <p:cNvSpPr txBox="1"/>
          <p:nvPr>
            <p:ph idx="1" type="body"/>
          </p:nvPr>
        </p:nvSpPr>
        <p:spPr>
          <a:xfrm rot="5400000">
            <a:off x="4191001" y="-914400"/>
            <a:ext cx="3809999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79" name="Google Shape;379;p11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11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11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2"/>
          <p:cNvSpPr txBox="1"/>
          <p:nvPr>
            <p:ph type="title"/>
          </p:nvPr>
        </p:nvSpPr>
        <p:spPr>
          <a:xfrm rot="5400000">
            <a:off x="7402286" y="2296885"/>
            <a:ext cx="5301343" cy="16872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12"/>
          <p:cNvSpPr txBox="1"/>
          <p:nvPr>
            <p:ph idx="1" type="body"/>
          </p:nvPr>
        </p:nvSpPr>
        <p:spPr>
          <a:xfrm rot="5400000">
            <a:off x="2438400" y="-653144"/>
            <a:ext cx="5301343" cy="7587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85" name="Google Shape;385;p12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12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12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"/>
          <p:cNvSpPr txBox="1"/>
          <p:nvPr>
            <p:ph idx="1" type="body"/>
          </p:nvPr>
        </p:nvSpPr>
        <p:spPr>
          <a:xfrm>
            <a:off x="609600" y="1295400"/>
            <a:ext cx="10972800" cy="4724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25" name="Google Shape;125;p3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gradFill>
          <a:gsLst>
            <a:gs pos="0">
              <a:schemeClr val="accent1"/>
            </a:gs>
            <a:gs pos="97000">
              <a:srgbClr val="297694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4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30" name="Google Shape;130;p4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" name="Google Shape;131;p4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" name="Google Shape;132;p4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" name="Google Shape;133;p4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" name="Google Shape;134;p4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" name="Google Shape;135;p4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" name="Google Shape;136;p4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" name="Google Shape;137;p4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" name="Google Shape;138;p4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" name="Google Shape;139;p4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4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" name="Google Shape;141;p4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" name="Google Shape;142;p4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" name="Google Shape;143;p4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" name="Google Shape;144;p4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" name="Google Shape;145;p4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146" name="Google Shape;146;p4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47" name="Google Shape;147;p4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8" name="Google Shape;148;p4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9" name="Google Shape;149;p4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0" name="Google Shape;150;p4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1" name="Google Shape;151;p4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52" name="Google Shape;152;p4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53" name="Google Shape;153;p4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4" name="Google Shape;154;p4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5" name="Google Shape;155;p4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6" name="Google Shape;156;p4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7" name="Google Shape;157;p4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58" name="Google Shape;158;p4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9" name="Google Shape;159;p4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0" name="Google Shape;160;p4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1" name="Google Shape;161;p4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2" name="Google Shape;162;p4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63" name="Google Shape;163;p4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64" name="Google Shape;164;p4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5" name="Google Shape;165;p4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6" name="Google Shape;166;p4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7" name="Google Shape;167;p4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8" name="Google Shape;168;p4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69" name="Google Shape;169;p4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70" name="Google Shape;170;p4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1" name="Google Shape;171;p4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2" name="Google Shape;172;p4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3" name="Google Shape;173;p4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4" name="Google Shape;174;p4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75" name="Google Shape;175;p4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6" name="Google Shape;176;p4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7" name="Google Shape;177;p4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8" name="Google Shape;178;p4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9" name="Google Shape;179;p4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180" name="Google Shape;180;p4"/>
          <p:cNvSpPr txBox="1"/>
          <p:nvPr>
            <p:ph type="title"/>
          </p:nvPr>
        </p:nvSpPr>
        <p:spPr>
          <a:xfrm>
            <a:off x="1295400" y="2541573"/>
            <a:ext cx="9601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4"/>
          <p:cNvSpPr txBox="1"/>
          <p:nvPr>
            <p:ph idx="1" type="body"/>
          </p:nvPr>
        </p:nvSpPr>
        <p:spPr>
          <a:xfrm>
            <a:off x="1295400" y="5431536"/>
            <a:ext cx="9601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82" name="Google Shape;182;p4"/>
          <p:cNvCxnSpPr/>
          <p:nvPr/>
        </p:nvCxnSpPr>
        <p:spPr>
          <a:xfrm>
            <a:off x="1295400" y="5294175"/>
            <a:ext cx="96012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5"/>
          <p:cNvSpPr txBox="1"/>
          <p:nvPr>
            <p:ph idx="1" type="body"/>
          </p:nvPr>
        </p:nvSpPr>
        <p:spPr>
          <a:xfrm>
            <a:off x="1295400" y="1981199"/>
            <a:ext cx="45720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6" name="Google Shape;186;p5"/>
          <p:cNvSpPr txBox="1"/>
          <p:nvPr>
            <p:ph idx="2" type="body"/>
          </p:nvPr>
        </p:nvSpPr>
        <p:spPr>
          <a:xfrm>
            <a:off x="6324600" y="1981199"/>
            <a:ext cx="45720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7" name="Google Shape;187;p5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5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6"/>
          <p:cNvSpPr txBox="1"/>
          <p:nvPr>
            <p:ph idx="1" type="body"/>
          </p:nvPr>
        </p:nvSpPr>
        <p:spPr>
          <a:xfrm>
            <a:off x="1295400" y="1818322"/>
            <a:ext cx="45720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93" name="Google Shape;193;p6"/>
          <p:cNvSpPr txBox="1"/>
          <p:nvPr>
            <p:ph idx="2" type="body"/>
          </p:nvPr>
        </p:nvSpPr>
        <p:spPr>
          <a:xfrm>
            <a:off x="1295400" y="2503713"/>
            <a:ext cx="4572000" cy="3287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4" name="Google Shape;194;p6"/>
          <p:cNvSpPr txBox="1"/>
          <p:nvPr>
            <p:ph idx="3" type="body"/>
          </p:nvPr>
        </p:nvSpPr>
        <p:spPr>
          <a:xfrm>
            <a:off x="6324600" y="1818322"/>
            <a:ext cx="45720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95" name="Google Shape;195;p6"/>
          <p:cNvSpPr txBox="1"/>
          <p:nvPr>
            <p:ph idx="4" type="body"/>
          </p:nvPr>
        </p:nvSpPr>
        <p:spPr>
          <a:xfrm>
            <a:off x="6324600" y="2503713"/>
            <a:ext cx="4572000" cy="3287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6" name="Google Shape;196;p6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6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6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7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7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7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8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06" name="Google Shape;206;p8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" name="Google Shape;207;p8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8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" name="Google Shape;209;p8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" name="Google Shape;210;p8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1" name="Google Shape;211;p8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" name="Google Shape;212;p8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" name="Google Shape;213;p8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8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" name="Google Shape;215;p8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" name="Google Shape;216;p8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" name="Google Shape;217;p8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" name="Google Shape;218;p8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" name="Google Shape;219;p8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" name="Google Shape;220;p8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" name="Google Shape;221;p8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22" name="Google Shape;222;p8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23" name="Google Shape;223;p8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4" name="Google Shape;224;p8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5" name="Google Shape;225;p8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6" name="Google Shape;226;p8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7" name="Google Shape;227;p8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28" name="Google Shape;228;p8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29" name="Google Shape;229;p8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0" name="Google Shape;230;p8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1" name="Google Shape;231;p8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2" name="Google Shape;232;p8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3" name="Google Shape;233;p8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34" name="Google Shape;234;p8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5" name="Google Shape;235;p8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6" name="Google Shape;236;p8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7" name="Google Shape;237;p8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8" name="Google Shape;238;p8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39" name="Google Shape;239;p8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40" name="Google Shape;240;p8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1" name="Google Shape;241;p8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2" name="Google Shape;242;p8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3" name="Google Shape;243;p8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4" name="Google Shape;244;p8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45" name="Google Shape;245;p8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46" name="Google Shape;246;p8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7" name="Google Shape;247;p8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8" name="Google Shape;248;p8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9" name="Google Shape;249;p8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50" name="Google Shape;250;p8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51" name="Google Shape;251;p8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2" name="Google Shape;252;p8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3" name="Google Shape;253;p8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4" name="Google Shape;254;p8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5" name="Google Shape;255;p8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256" name="Google Shape;256;p8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8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8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bg>
      <p:bgPr>
        <a:gradFill>
          <a:gsLst>
            <a:gs pos="0">
              <a:schemeClr val="accent1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9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61" name="Google Shape;261;p9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" name="Google Shape;262;p9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" name="Google Shape;263;p9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" name="Google Shape;264;p9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" name="Google Shape;265;p9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" name="Google Shape;266;p9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" name="Google Shape;267;p9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" name="Google Shape;268;p9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9" name="Google Shape;269;p9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" name="Google Shape;270;p9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" name="Google Shape;271;p9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" name="Google Shape;272;p9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" name="Google Shape;273;p9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" name="Google Shape;274;p9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" name="Google Shape;275;p9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" name="Google Shape;276;p9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77" name="Google Shape;277;p9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78" name="Google Shape;278;p9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79" name="Google Shape;279;p9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0" name="Google Shape;280;p9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1" name="Google Shape;281;p9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2" name="Google Shape;282;p9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83" name="Google Shape;283;p9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84" name="Google Shape;284;p9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5" name="Google Shape;285;p9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6" name="Google Shape;286;p9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7" name="Google Shape;287;p9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8" name="Google Shape;288;p9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89" name="Google Shape;289;p9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0" name="Google Shape;290;p9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1" name="Google Shape;291;p9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2" name="Google Shape;292;p9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3" name="Google Shape;293;p9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94" name="Google Shape;294;p9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95" name="Google Shape;295;p9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6" name="Google Shape;296;p9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7" name="Google Shape;297;p9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8" name="Google Shape;298;p9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9" name="Google Shape;299;p9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00" name="Google Shape;300;p9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01" name="Google Shape;301;p9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2" name="Google Shape;302;p9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3" name="Google Shape;303;p9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4" name="Google Shape;304;p9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06" name="Google Shape;306;p9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7" name="Google Shape;307;p9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8" name="Google Shape;308;p9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9" name="Google Shape;309;p9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10" name="Google Shape;310;p9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311" name="Google Shape;311;p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69000">
                <a:schemeClr val="lt1"/>
              </a:gs>
              <a:gs pos="100000">
                <a:srgbClr val="F2F2F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9"/>
          <p:cNvSpPr txBox="1"/>
          <p:nvPr>
            <p:ph type="title"/>
          </p:nvPr>
        </p:nvSpPr>
        <p:spPr>
          <a:xfrm>
            <a:off x="7913152" y="571500"/>
            <a:ext cx="3657600" cy="21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9"/>
          <p:cNvSpPr txBox="1"/>
          <p:nvPr>
            <p:ph idx="1" type="body"/>
          </p:nvPr>
        </p:nvSpPr>
        <p:spPr>
          <a:xfrm>
            <a:off x="543197" y="571500"/>
            <a:ext cx="6217920" cy="57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55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4" name="Google Shape;314;p9"/>
          <p:cNvSpPr txBox="1"/>
          <p:nvPr>
            <p:ph idx="2" type="body"/>
          </p:nvPr>
        </p:nvSpPr>
        <p:spPr>
          <a:xfrm>
            <a:off x="7913152" y="2995012"/>
            <a:ext cx="3657600" cy="22859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315" name="Google Shape;315;p9"/>
          <p:cNvCxnSpPr/>
          <p:nvPr/>
        </p:nvCxnSpPr>
        <p:spPr>
          <a:xfrm>
            <a:off x="7923089" y="2895600"/>
            <a:ext cx="3659311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6" name="Google Shape;316;p9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9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9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bg>
      <p:bgPr>
        <a:gradFill>
          <a:gsLst>
            <a:gs pos="0">
              <a:schemeClr val="accent1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0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321" name="Google Shape;321;p10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2" name="Google Shape;322;p10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3" name="Google Shape;323;p10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4" name="Google Shape;324;p10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5" name="Google Shape;325;p10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6" name="Google Shape;326;p10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7" name="Google Shape;327;p10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8" name="Google Shape;328;p10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9" name="Google Shape;329;p10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0" name="Google Shape;330;p10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1" name="Google Shape;331;p10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2" name="Google Shape;332;p10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3" name="Google Shape;333;p10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4" name="Google Shape;334;p10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5" name="Google Shape;335;p10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6" name="Google Shape;336;p10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337" name="Google Shape;337;p10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338" name="Google Shape;338;p10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39" name="Google Shape;339;p10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0" name="Google Shape;340;p10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1" name="Google Shape;341;p10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2" name="Google Shape;342;p10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43" name="Google Shape;343;p10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44" name="Google Shape;344;p10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5" name="Google Shape;345;p10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6" name="Google Shape;346;p10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7" name="Google Shape;347;p10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8" name="Google Shape;348;p10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49" name="Google Shape;349;p10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0" name="Google Shape;350;p10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1" name="Google Shape;351;p10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2" name="Google Shape;352;p10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3" name="Google Shape;353;p10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354" name="Google Shape;354;p10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355" name="Google Shape;355;p10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6" name="Google Shape;356;p10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7" name="Google Shape;357;p10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8" name="Google Shape;358;p10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9" name="Google Shape;359;p10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60" name="Google Shape;360;p10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1" name="Google Shape;361;p10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2" name="Google Shape;362;p10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3" name="Google Shape;363;p10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4" name="Google Shape;364;p10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5" name="Google Shape;365;p10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66" name="Google Shape;366;p10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7" name="Google Shape;367;p10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8" name="Google Shape;368;p10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9" name="Google Shape;369;p10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70" name="Google Shape;370;p10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371" name="Google Shape;371;p10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69000">
                <a:schemeClr val="lt1"/>
              </a:gs>
              <a:gs pos="100000">
                <a:srgbClr val="F2F2F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2" name="Google Shape;372;p10"/>
          <p:cNvCxnSpPr/>
          <p:nvPr/>
        </p:nvCxnSpPr>
        <p:spPr>
          <a:xfrm>
            <a:off x="7923089" y="2895600"/>
            <a:ext cx="3659311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3" name="Google Shape;373;p10"/>
          <p:cNvSpPr txBox="1"/>
          <p:nvPr>
            <p:ph type="title"/>
          </p:nvPr>
        </p:nvSpPr>
        <p:spPr>
          <a:xfrm>
            <a:off x="7909560" y="576072"/>
            <a:ext cx="36576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." id="374" name="Google Shape;374;p10"/>
          <p:cNvSpPr/>
          <p:nvPr>
            <p:ph idx="2" type="pic"/>
          </p:nvPr>
        </p:nvSpPr>
        <p:spPr>
          <a:xfrm>
            <a:off x="4412" y="-159"/>
            <a:ext cx="73152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10"/>
          <p:cNvSpPr txBox="1"/>
          <p:nvPr>
            <p:ph idx="1" type="body"/>
          </p:nvPr>
        </p:nvSpPr>
        <p:spPr>
          <a:xfrm>
            <a:off x="7909560" y="2999232"/>
            <a:ext cx="3657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52999">
              <a:schemeClr val="lt1"/>
            </a:gs>
            <a:gs pos="100000">
              <a:srgbClr val="F2F2F2">
                <a:alpha val="64705"/>
              </a:srgbClr>
            </a:gs>
          </a:gsLst>
          <a:lin ang="54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11" name="Google Shape;11;p1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7" name="Google Shape;27;p1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8" name="Google Shape;28;p1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" name="Google Shape;29;p1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" name="Google Shape;30;p1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1" name="Google Shape;31;p1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2" name="Google Shape;32;p1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3" name="Google Shape;33;p1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4" name="Google Shape;34;p1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5" name="Google Shape;35;p1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" name="Google Shape;36;p1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7" name="Google Shape;37;p1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8" name="Google Shape;38;p1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9" name="Google Shape;39;p1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0" name="Google Shape;40;p1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1" name="Google Shape;41;p1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2" name="Google Shape;42;p1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3" name="Google Shape;43;p1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4" name="Google Shape;44;p1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45" name="Google Shape;45;p1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6" name="Google Shape;46;p1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7" name="Google Shape;47;p1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8" name="Google Shape;48;p1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9" name="Google Shape;49;p1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50" name="Google Shape;50;p1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1" name="Google Shape;51;p1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2" name="Google Shape;52;p1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3" name="Google Shape;53;p1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4" name="Google Shape;54;p1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5" name="Google Shape;55;p1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56" name="Google Shape;56;p1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7" name="Google Shape;57;p1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8" name="Google Shape;58;p1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9" name="Google Shape;59;p1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60" name="Google Shape;60;p1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61" name="Google Shape;61;p1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266F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2" name="Google Shape;62;p1"/>
          <p:cNvSpPr txBox="1"/>
          <p:nvPr>
            <p:ph idx="1" type="body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266F8B"/>
              </a:buClr>
              <a:buSzPts val="2000"/>
              <a:buFont typeface="Arial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6F8B"/>
              </a:buClr>
              <a:buSzPts val="1800"/>
              <a:buFont typeface="Arial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6F8B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3" name="Google Shape;63;p1"/>
          <p:cNvCxnSpPr/>
          <p:nvPr/>
        </p:nvCxnSpPr>
        <p:spPr>
          <a:xfrm>
            <a:off x="609600" y="6172200"/>
            <a:ext cx="10972800" cy="0"/>
          </a:xfrm>
          <a:prstGeom prst="straightConnector1">
            <a:avLst/>
          </a:prstGeom>
          <a:noFill/>
          <a:ln cap="flat" cmpd="sng" w="12700">
            <a:solidFill>
              <a:srgbClr val="266F8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" name="Google Shape;64;p1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spreadsheets/d/1Wv6UgywNnMXIO_vKURi6YTMMvcrxfCgobWYW40mAdWw/edit?gid=0#gid=0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Relationship Id="rId4" Type="http://schemas.openxmlformats.org/officeDocument/2006/relationships/image" Target="../media/image10.jpg"/><Relationship Id="rId5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10" Type="http://schemas.openxmlformats.org/officeDocument/2006/relationships/image" Target="../media/image11.png"/><Relationship Id="rId9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adafruit.com/product/4952" TargetMode="External"/><Relationship Id="rId4" Type="http://schemas.openxmlformats.org/officeDocument/2006/relationships/hyperlink" Target="https://www.adafruit.com/product/5123" TargetMode="External"/><Relationship Id="rId5" Type="http://schemas.openxmlformats.org/officeDocument/2006/relationships/hyperlink" Target="https://a.co/d/4jWGrEf" TargetMode="External"/><Relationship Id="rId6" Type="http://schemas.openxmlformats.org/officeDocument/2006/relationships/hyperlink" Target="https://www.amazon.com/Bluetooth-Adapter-SIP-T27G-Raspberry-Windows10/dp/B07S8PT7J6" TargetMode="External"/><Relationship Id="rId7" Type="http://schemas.openxmlformats.org/officeDocument/2006/relationships/hyperlink" Target="https://www.amazon.com/WGCD-Joystick-Breakout-Controller-Arduino/dp/B01N59MK0U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3"/>
          <p:cNvSpPr txBox="1"/>
          <p:nvPr>
            <p:ph type="ctrTitle"/>
          </p:nvPr>
        </p:nvSpPr>
        <p:spPr>
          <a:xfrm>
            <a:off x="1293844" y="1909346"/>
            <a:ext cx="9907555" cy="3383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/>
              <a:t>EDES 301</a:t>
            </a:r>
            <a:br>
              <a:rPr lang="en-US" sz="6000"/>
            </a:br>
            <a:br>
              <a:rPr lang="en-US"/>
            </a:br>
            <a:r>
              <a:rPr lang="en-US" sz="6000"/>
              <a:t>Les PocketBeagle </a:t>
            </a:r>
            <a:r>
              <a:rPr lang="en-US" sz="6000"/>
              <a:t>Proposal</a:t>
            </a:r>
            <a:endParaRPr/>
          </a:p>
        </p:txBody>
      </p:sp>
      <p:sp>
        <p:nvSpPr>
          <p:cNvPr id="393" name="Google Shape;393;p13"/>
          <p:cNvSpPr txBox="1"/>
          <p:nvPr>
            <p:ph idx="1" type="subTitle"/>
          </p:nvPr>
        </p:nvSpPr>
        <p:spPr>
          <a:xfrm>
            <a:off x="1293845" y="5432564"/>
            <a:ext cx="9604310" cy="11206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22/02/25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Tomi Kuye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4"/>
          <p:cNvSpPr txBox="1"/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Background Information</a:t>
            </a:r>
            <a:endParaRPr/>
          </a:p>
        </p:txBody>
      </p:sp>
      <p:sp>
        <p:nvSpPr>
          <p:cNvPr id="399" name="Google Shape;399;p14"/>
          <p:cNvSpPr txBox="1"/>
          <p:nvPr>
            <p:ph idx="1" type="body"/>
          </p:nvPr>
        </p:nvSpPr>
        <p:spPr>
          <a:xfrm>
            <a:off x="609600" y="1295400"/>
            <a:ext cx="109728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ct val="90000"/>
              <a:buChar char="▪"/>
            </a:pPr>
            <a:r>
              <a:rPr b="1" lang="en-US"/>
              <a:t>Guitar Hero is my favorite video game!</a:t>
            </a:r>
            <a:endParaRPr b="1"/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▪"/>
            </a:pPr>
            <a:r>
              <a:rPr lang="en-US"/>
              <a:t>I currently play ~5-6 hrs a week when I can</a:t>
            </a:r>
            <a:endParaRPr/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▪"/>
            </a:pPr>
            <a:r>
              <a:rPr lang="en-US"/>
              <a:t>According to this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list</a:t>
            </a:r>
            <a:r>
              <a:rPr lang="en-US"/>
              <a:t> I’m at a level 12 (currently hitting 93% of notes in WWWY on Expert)</a:t>
            </a:r>
            <a:endParaRPr/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▪"/>
            </a:pPr>
            <a:r>
              <a:rPr lang="en-US"/>
              <a:t>My favorite guitar hero game is Guitar Hero 3: Legend of Rock! (great soundtrack)!</a:t>
            </a:r>
            <a:endParaRPr/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90000"/>
              <a:buChar char="▪"/>
            </a:pPr>
            <a:r>
              <a:rPr b="1" lang="en-US"/>
              <a:t>I would love to improve my skills but there are a couple of problems:</a:t>
            </a:r>
            <a:endParaRPr b="1"/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▪"/>
            </a:pPr>
            <a:r>
              <a:rPr lang="en-US"/>
              <a:t>The only Wii I have available to me is in my Residential College (I can’t hog the Wii and play even more than I currently do)</a:t>
            </a:r>
            <a:endParaRPr/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▪"/>
            </a:pPr>
            <a:r>
              <a:rPr lang="en-US"/>
              <a:t>I am getting bored of playing GH3 all the time! Guitar Hero has also stopped producing new games. </a:t>
            </a:r>
            <a:endParaRPr/>
          </a:p>
          <a:p>
            <a:pPr indent="-334327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▪"/>
            </a:pPr>
            <a:r>
              <a:rPr lang="en-US"/>
              <a:t>Guitar Hero guitars are really expensive ($60 - $100) and working ones are hard to find.</a:t>
            </a:r>
            <a:endParaRPr/>
          </a:p>
          <a:p>
            <a:pPr indent="0" lvl="1" marL="38862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en-US"/>
              <a:t>	</a:t>
            </a:r>
            <a:endParaRPr/>
          </a:p>
        </p:txBody>
      </p:sp>
      <p:pic>
        <p:nvPicPr>
          <p:cNvPr id="400" name="Google Shape;40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57552" y="100850"/>
            <a:ext cx="1974950" cy="29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14"/>
          <p:cNvSpPr txBox="1"/>
          <p:nvPr/>
        </p:nvSpPr>
        <p:spPr>
          <a:xfrm>
            <a:off x="4199175" y="6317075"/>
            <a:ext cx="764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*WWWY -&gt; </a:t>
            </a:r>
            <a:r>
              <a:rPr b="1" lang="en-US">
                <a:solidFill>
                  <a:schemeClr val="dk1"/>
                </a:solidFill>
              </a:rPr>
              <a:t>While We Were Young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5"/>
          <p:cNvSpPr txBox="1"/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Background Information</a:t>
            </a:r>
            <a:endParaRPr/>
          </a:p>
        </p:txBody>
      </p:sp>
      <p:sp>
        <p:nvSpPr>
          <p:cNvPr id="407" name="Google Shape;407;p15"/>
          <p:cNvSpPr txBox="1"/>
          <p:nvPr>
            <p:ph idx="1" type="body"/>
          </p:nvPr>
        </p:nvSpPr>
        <p:spPr>
          <a:xfrm>
            <a:off x="609600" y="1252525"/>
            <a:ext cx="109728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0000"/>
              <a:buChar char="▪"/>
            </a:pPr>
            <a:r>
              <a:rPr b="1" lang="en-US"/>
              <a:t>Alternative: </a:t>
            </a:r>
            <a:r>
              <a:rPr b="1" lang="en-US"/>
              <a:t>Clone Hero!</a:t>
            </a:r>
            <a:endParaRPr b="1"/>
          </a:p>
          <a:p>
            <a:pPr indent="-319404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▪"/>
            </a:pPr>
            <a:r>
              <a:rPr lang="en-US" sz="1682"/>
              <a:t>Open Source application that serves as a clone for classic guitar/instrument </a:t>
            </a:r>
            <a:r>
              <a:rPr lang="en-US" sz="1682"/>
              <a:t>rhythm</a:t>
            </a:r>
            <a:r>
              <a:rPr lang="en-US" sz="1682"/>
              <a:t> games like Rock Band and Guitar Hero </a:t>
            </a:r>
            <a:endParaRPr sz="1682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68579" lvl="1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en-US"/>
              <a:t>	</a:t>
            </a:r>
            <a:endParaRPr/>
          </a:p>
          <a:p>
            <a:pPr indent="-68579" lvl="1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68579" lvl="1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68579" lvl="1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68579" lvl="1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68579" lvl="1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68579" lvl="1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68579" lvl="1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1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en-US"/>
              <a:t>  	</a:t>
            </a:r>
            <a:endParaRPr/>
          </a:p>
        </p:txBody>
      </p:sp>
      <p:graphicFrame>
        <p:nvGraphicFramePr>
          <p:cNvPr id="408" name="Google Shape;408;p15"/>
          <p:cNvGraphicFramePr/>
          <p:nvPr/>
        </p:nvGraphicFramePr>
        <p:xfrm>
          <a:off x="843250" y="1956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{0E896C7C-3EC1-4B36-89AA-974312C16A5F}</a:tableStyleId>
              </a:tblPr>
              <a:tblGrid>
                <a:gridCol w="5143500"/>
                <a:gridCol w="5143500"/>
              </a:tblGrid>
              <a:tr h="385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Problem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How Clone Hero Solves it 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The only Wii I have available to me is in my Residential College (I can’t hog the Wii and play even more than I currently do)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I can play Clone Hero on my PC!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 am getting bored of playing GH3 all the time! Guitar Hero has also stopped producing new games.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Clone Hero has a </a:t>
                      </a:r>
                      <a:r>
                        <a:rPr lang="en-US"/>
                        <a:t>larger array of songs, mapped by other players : can finally play all of the Weezer I want.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Guitar Hero controllers are really expensive ($60 - $100) and hard to find.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 </a:t>
                      </a:r>
                      <a:r>
                        <a:rPr b="1" lang="en-US">
                          <a:solidFill>
                            <a:srgbClr val="990000"/>
                          </a:solidFill>
                        </a:rPr>
                        <a:t>UNSOLVED: Clone Hero still needs a compatible 5-6 fret guitar controller! Even worse, not all guitar hero controllers are compatible :( and require lots of modding</a:t>
                      </a:r>
                      <a:endParaRPr b="1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409" name="Google Shape;40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250" y="4741325"/>
            <a:ext cx="2841875" cy="196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Solutions</a:t>
            </a:r>
            <a:endParaRPr/>
          </a:p>
        </p:txBody>
      </p:sp>
      <p:sp>
        <p:nvSpPr>
          <p:cNvPr id="415" name="Google Shape;415;p16"/>
          <p:cNvSpPr txBox="1"/>
          <p:nvPr>
            <p:ph idx="1" type="body"/>
          </p:nvPr>
        </p:nvSpPr>
        <p:spPr>
          <a:xfrm>
            <a:off x="609600" y="1307150"/>
            <a:ext cx="109728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</a:pPr>
            <a:r>
              <a:rPr lang="en-US" sz="1700"/>
              <a:t>Clone Hero Users have been searching for a consistent controller solution, and valiant efforts have been made to DIY one: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 sz="1700"/>
              <a:t>Polybar, open source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 sz="1700"/>
              <a:t>Ham by u/Kiwi8675309 (just a literal </a:t>
            </a:r>
            <a:r>
              <a:rPr lang="en-US" sz="1700"/>
              <a:t>keyboard</a:t>
            </a:r>
            <a:r>
              <a:rPr lang="en-US" sz="1700"/>
              <a:t> + ductape)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 sz="1700"/>
              <a:t>u/JustLovett0, plans to monetize, </a:t>
            </a:r>
            <a:r>
              <a:rPr lang="en-US" sz="1700"/>
              <a:t>inspired</a:t>
            </a:r>
            <a:r>
              <a:rPr lang="en-US" sz="1700"/>
              <a:t> by polybar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 sz="1700"/>
              <a:t>GamerAxe </a:t>
            </a:r>
            <a:r>
              <a:rPr lang="en-US" sz="1700"/>
              <a:t>(indefinite hiatus)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 sz="1700"/>
              <a:t>NoteStriker (indefinite hiatus)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 sz="1700"/>
              <a:t>Polybar has made most progress, most online users.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 sz="1700"/>
              <a:t> However it’s a </a:t>
            </a:r>
            <a:r>
              <a:rPr b="1" lang="en-US" sz="1700"/>
              <a:t>wired</a:t>
            </a:r>
            <a:r>
              <a:rPr lang="en-US" sz="1700"/>
              <a:t> controller </a:t>
            </a:r>
            <a:r>
              <a:rPr lang="en-US" sz="1700"/>
              <a:t>😔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 sz="1700"/>
              <a:t>Great for low-latency, but not true to the Les Paul experience.</a:t>
            </a:r>
            <a:endParaRPr sz="1700"/>
          </a:p>
          <a:p>
            <a:pPr indent="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416" name="Google Shape;4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0650" y="1772525"/>
            <a:ext cx="3700726" cy="29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16"/>
          <p:cNvSpPr txBox="1"/>
          <p:nvPr/>
        </p:nvSpPr>
        <p:spPr>
          <a:xfrm>
            <a:off x="7643400" y="4708550"/>
            <a:ext cx="2392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000">
                <a:solidFill>
                  <a:schemeClr val="dk1"/>
                </a:solidFill>
              </a:rPr>
              <a:t>ham, by u/Kiwi8675309</a:t>
            </a:r>
            <a:endParaRPr i="1" sz="1000">
              <a:solidFill>
                <a:schemeClr val="dk1"/>
              </a:solidFill>
            </a:endParaRPr>
          </a:p>
        </p:txBody>
      </p:sp>
      <p:pic>
        <p:nvPicPr>
          <p:cNvPr id="418" name="Google Shape;41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2625" y="4293425"/>
            <a:ext cx="1884500" cy="251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3500" y="4345324"/>
            <a:ext cx="1884501" cy="2512677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16"/>
          <p:cNvSpPr txBox="1"/>
          <p:nvPr/>
        </p:nvSpPr>
        <p:spPr>
          <a:xfrm>
            <a:off x="6308000" y="58368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000">
                <a:solidFill>
                  <a:schemeClr val="dk1"/>
                </a:solidFill>
              </a:rPr>
              <a:t>polybar</a:t>
            </a:r>
            <a:endParaRPr i="1" sz="1000">
              <a:solidFill>
                <a:schemeClr val="dk1"/>
              </a:solidFill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931825" y="57875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000">
                <a:solidFill>
                  <a:schemeClr val="dk1"/>
                </a:solidFill>
              </a:rPr>
              <a:t>u/JustLovett0</a:t>
            </a:r>
            <a:endParaRPr i="1" sz="1000">
              <a:solidFill>
                <a:schemeClr val="dk1"/>
              </a:solidFill>
            </a:endParaRPr>
          </a:p>
        </p:txBody>
      </p:sp>
      <p:sp>
        <p:nvSpPr>
          <p:cNvPr id="422" name="Google Shape;422;p16"/>
          <p:cNvSpPr txBox="1"/>
          <p:nvPr/>
        </p:nvSpPr>
        <p:spPr>
          <a:xfrm>
            <a:off x="7453950" y="5153450"/>
            <a:ext cx="3401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Fun Fact</a:t>
            </a:r>
            <a:r>
              <a:rPr lang="en-US" sz="1700">
                <a:solidFill>
                  <a:schemeClr val="dk1"/>
                </a:solidFill>
              </a:rPr>
              <a:t>: The Les Paul GH3 controller was the first controller in the series to be wireless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7"/>
          <p:cNvSpPr txBox="1"/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My Solution: Les PocketBeagle</a:t>
            </a:r>
            <a:endParaRPr/>
          </a:p>
        </p:txBody>
      </p:sp>
      <p:sp>
        <p:nvSpPr>
          <p:cNvPr id="428" name="Google Shape;428;p17"/>
          <p:cNvSpPr txBox="1"/>
          <p:nvPr>
            <p:ph idx="1" type="body"/>
          </p:nvPr>
        </p:nvSpPr>
        <p:spPr>
          <a:xfrm>
            <a:off x="609600" y="1307150"/>
            <a:ext cx="109728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/>
              <a:t>A 5 fret low latency (~10 ms) wireless Clone Hero compatible controller, driven by the PocketBeagle, modelled after the classic Les Paul guitar. Complete with a “whammy” bar and tilt activation of “star power”.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/>
              <a:t>Clone Hero can be </a:t>
            </a:r>
            <a:r>
              <a:rPr lang="en-US" sz="1700"/>
              <a:t>played with keyboard: It will be a wireless macro keyboard shaped into a guitar, with a tilt sensor that also maps to a keyboard input.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/>
              <a:t>	I want Individually addressable LEDs on the guitar 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/>
              <a:t>	Have them all be “star power blue” when star power activated and 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/>
              <a:t>	regular GRYBO when playing without starpower for an added challenge</a:t>
            </a:r>
            <a:endParaRPr sz="1700"/>
          </a:p>
          <a:p>
            <a:pPr indent="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429" name="Google Shape;4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0375" y="2409649"/>
            <a:ext cx="3099725" cy="31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17"/>
          <p:cNvSpPr txBox="1"/>
          <p:nvPr/>
        </p:nvSpPr>
        <p:spPr>
          <a:xfrm>
            <a:off x="8007825" y="5626225"/>
            <a:ext cx="30918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000">
                <a:solidFill>
                  <a:schemeClr val="dk1"/>
                </a:solidFill>
              </a:rPr>
              <a:t>https://wiki.clonehero.net/link/11#bkmrk-default-keyboard-con</a:t>
            </a:r>
            <a:endParaRPr i="1" sz="10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8"/>
          <p:cNvSpPr/>
          <p:nvPr/>
        </p:nvSpPr>
        <p:spPr>
          <a:xfrm>
            <a:off x="410875" y="3203025"/>
            <a:ext cx="1280700" cy="10020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8"/>
          <p:cNvSpPr/>
          <p:nvPr/>
        </p:nvSpPr>
        <p:spPr>
          <a:xfrm>
            <a:off x="609600" y="5068375"/>
            <a:ext cx="785400" cy="7263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18"/>
          <p:cNvSpPr/>
          <p:nvPr/>
        </p:nvSpPr>
        <p:spPr>
          <a:xfrm>
            <a:off x="626425" y="2205350"/>
            <a:ext cx="906000" cy="87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8"/>
          <p:cNvSpPr/>
          <p:nvPr/>
        </p:nvSpPr>
        <p:spPr>
          <a:xfrm>
            <a:off x="1915475" y="5061575"/>
            <a:ext cx="4383000" cy="8775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18"/>
          <p:cNvSpPr/>
          <p:nvPr/>
        </p:nvSpPr>
        <p:spPr>
          <a:xfrm>
            <a:off x="1853525" y="1802025"/>
            <a:ext cx="3618000" cy="7263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18"/>
          <p:cNvSpPr txBox="1"/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System Block Diagram</a:t>
            </a:r>
            <a:endParaRPr/>
          </a:p>
        </p:txBody>
      </p:sp>
      <p:pic>
        <p:nvPicPr>
          <p:cNvPr id="441" name="Google Shape;44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8825" y="2819400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18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194460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18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265415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18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336370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18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407325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18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478280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18"/>
          <p:cNvPicPr preferRelativeResize="0"/>
          <p:nvPr/>
        </p:nvPicPr>
        <p:blipFill rotWithShape="1">
          <a:blip r:embed="rId5">
            <a:alphaModFix/>
          </a:blip>
          <a:srcRect b="27136" l="13353" r="14812" t="28407"/>
          <a:stretch/>
        </p:blipFill>
        <p:spPr>
          <a:xfrm>
            <a:off x="2414113" y="3026275"/>
            <a:ext cx="2493724" cy="154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18"/>
          <p:cNvPicPr preferRelativeResize="0"/>
          <p:nvPr/>
        </p:nvPicPr>
        <p:blipFill rotWithShape="1">
          <a:blip r:embed="rId6">
            <a:alphaModFix/>
          </a:blip>
          <a:srcRect b="31011" l="21353" r="25607" t="22276"/>
          <a:stretch/>
        </p:blipFill>
        <p:spPr>
          <a:xfrm>
            <a:off x="635675" y="5207425"/>
            <a:ext cx="711376" cy="47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44600" y="5137779"/>
            <a:ext cx="785276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26325" y="5137779"/>
            <a:ext cx="785275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08050" y="5137779"/>
            <a:ext cx="785275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89775" y="5137779"/>
            <a:ext cx="785275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71500" y="5137779"/>
            <a:ext cx="785275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9622" y="3369127"/>
            <a:ext cx="943203" cy="726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5" name="Google Shape;455;p18"/>
          <p:cNvCxnSpPr>
            <a:stCxn id="449" idx="0"/>
          </p:cNvCxnSpPr>
          <p:nvPr/>
        </p:nvCxnSpPr>
        <p:spPr>
          <a:xfrm rot="-5400000">
            <a:off x="2249038" y="4620279"/>
            <a:ext cx="605700" cy="429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6" name="Google Shape;456;p18"/>
          <p:cNvCxnSpPr>
            <a:stCxn id="450" idx="0"/>
          </p:cNvCxnSpPr>
          <p:nvPr/>
        </p:nvCxnSpPr>
        <p:spPr>
          <a:xfrm rot="-5400000">
            <a:off x="2968763" y="4751679"/>
            <a:ext cx="636300" cy="135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7" name="Google Shape;457;p18"/>
          <p:cNvCxnSpPr>
            <a:stCxn id="451" idx="0"/>
          </p:cNvCxnSpPr>
          <p:nvPr/>
        </p:nvCxnSpPr>
        <p:spPr>
          <a:xfrm flipH="1" rot="5400000">
            <a:off x="3582588" y="4619679"/>
            <a:ext cx="581700" cy="454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8" name="Google Shape;458;p18"/>
          <p:cNvCxnSpPr>
            <a:stCxn id="452" idx="0"/>
          </p:cNvCxnSpPr>
          <p:nvPr/>
        </p:nvCxnSpPr>
        <p:spPr>
          <a:xfrm flipH="1" rot="5400000">
            <a:off x="4408813" y="4564179"/>
            <a:ext cx="630000" cy="517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9" name="Google Shape;459;p18"/>
          <p:cNvCxnSpPr>
            <a:stCxn id="453" idx="0"/>
          </p:cNvCxnSpPr>
          <p:nvPr/>
        </p:nvCxnSpPr>
        <p:spPr>
          <a:xfrm flipH="1" rot="5400000">
            <a:off x="4922738" y="4196379"/>
            <a:ext cx="673500" cy="1209300"/>
          </a:xfrm>
          <a:prstGeom prst="bentConnector2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0" name="Google Shape;460;p18"/>
          <p:cNvCxnSpPr>
            <a:stCxn id="448" idx="3"/>
          </p:cNvCxnSpPr>
          <p:nvPr/>
        </p:nvCxnSpPr>
        <p:spPr>
          <a:xfrm flipH="1" rot="10800000">
            <a:off x="1347051" y="4218237"/>
            <a:ext cx="1280700" cy="1224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1" name="Google Shape;461;p18"/>
          <p:cNvCxnSpPr>
            <a:endCxn id="442" idx="2"/>
          </p:cNvCxnSpPr>
          <p:nvPr/>
        </p:nvCxnSpPr>
        <p:spPr>
          <a:xfrm flipH="1" rot="5400000">
            <a:off x="2101175" y="2598775"/>
            <a:ext cx="777000" cy="495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2" name="Google Shape;462;p18"/>
          <p:cNvCxnSpPr>
            <a:endCxn id="443" idx="2"/>
          </p:cNvCxnSpPr>
          <p:nvPr/>
        </p:nvCxnSpPr>
        <p:spPr>
          <a:xfrm flipH="1" rot="5400000">
            <a:off x="2756275" y="2653225"/>
            <a:ext cx="605400" cy="21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63" name="Google Shape;463;p18"/>
          <p:cNvCxnSpPr>
            <a:stCxn id="447" idx="0"/>
            <a:endCxn id="444" idx="2"/>
          </p:cNvCxnSpPr>
          <p:nvPr/>
        </p:nvCxnSpPr>
        <p:spPr>
          <a:xfrm rot="-5400000">
            <a:off x="3377175" y="2741875"/>
            <a:ext cx="568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64" name="Google Shape;464;p18"/>
          <p:cNvCxnSpPr>
            <a:endCxn id="445" idx="2"/>
          </p:cNvCxnSpPr>
          <p:nvPr/>
        </p:nvCxnSpPr>
        <p:spPr>
          <a:xfrm rot="-5400000">
            <a:off x="3941975" y="2634925"/>
            <a:ext cx="605400" cy="251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65" name="Google Shape;465;p18"/>
          <p:cNvCxnSpPr>
            <a:endCxn id="446" idx="2"/>
          </p:cNvCxnSpPr>
          <p:nvPr/>
        </p:nvCxnSpPr>
        <p:spPr>
          <a:xfrm rot="-5400000">
            <a:off x="4519975" y="2632075"/>
            <a:ext cx="734100" cy="386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66" name="Google Shape;466;p18"/>
          <p:cNvCxnSpPr>
            <a:stCxn id="454" idx="3"/>
            <a:endCxn id="447" idx="1"/>
          </p:cNvCxnSpPr>
          <p:nvPr/>
        </p:nvCxnSpPr>
        <p:spPr>
          <a:xfrm>
            <a:off x="1522826" y="3732314"/>
            <a:ext cx="891300" cy="657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67" name="Google Shape;467;p18"/>
          <p:cNvCxnSpPr>
            <a:stCxn id="447" idx="3"/>
          </p:cNvCxnSpPr>
          <p:nvPr/>
        </p:nvCxnSpPr>
        <p:spPr>
          <a:xfrm flipH="1" rot="10800000">
            <a:off x="4907837" y="3784125"/>
            <a:ext cx="2677800" cy="1380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dashDot"/>
            <a:round/>
            <a:headEnd len="med" w="med" type="none"/>
            <a:tailEnd len="med" w="med" type="triangle"/>
          </a:ln>
        </p:spPr>
      </p:cxnSp>
      <p:cxnSp>
        <p:nvCxnSpPr>
          <p:cNvPr id="468" name="Google Shape;468;p18"/>
          <p:cNvCxnSpPr>
            <a:stCxn id="441" idx="1"/>
          </p:cNvCxnSpPr>
          <p:nvPr/>
        </p:nvCxnSpPr>
        <p:spPr>
          <a:xfrm rot="10800000">
            <a:off x="4968525" y="3429000"/>
            <a:ext cx="2670300" cy="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dashDot"/>
            <a:round/>
            <a:headEnd len="med" w="med" type="none"/>
            <a:tailEnd len="med" w="med" type="triangle"/>
          </a:ln>
        </p:spPr>
      </p:cxnSp>
      <p:sp>
        <p:nvSpPr>
          <p:cNvPr id="469" name="Google Shape;469;p18"/>
          <p:cNvSpPr txBox="1"/>
          <p:nvPr/>
        </p:nvSpPr>
        <p:spPr>
          <a:xfrm>
            <a:off x="1915475" y="1427200"/>
            <a:ext cx="1388400" cy="3405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Ws2812b Leds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70" name="Google Shape;470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4325" y="2315153"/>
            <a:ext cx="454500" cy="45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69475" y="2498153"/>
            <a:ext cx="454500" cy="454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2" name="Google Shape;472;p18"/>
          <p:cNvCxnSpPr>
            <a:stCxn id="471" idx="3"/>
          </p:cNvCxnSpPr>
          <p:nvPr/>
        </p:nvCxnSpPr>
        <p:spPr>
          <a:xfrm>
            <a:off x="1423975" y="2725403"/>
            <a:ext cx="1004400" cy="664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3" name="Google Shape;473;p18"/>
          <p:cNvSpPr txBox="1"/>
          <p:nvPr/>
        </p:nvSpPr>
        <p:spPr>
          <a:xfrm>
            <a:off x="6353225" y="5221025"/>
            <a:ext cx="1681800" cy="5586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Cherry Mx Switches (Frets)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4" name="Google Shape;474;p18"/>
          <p:cNvSpPr txBox="1"/>
          <p:nvPr/>
        </p:nvSpPr>
        <p:spPr>
          <a:xfrm>
            <a:off x="660775" y="1517875"/>
            <a:ext cx="837300" cy="60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</a:rPr>
              <a:t>Cherry Mx Blue Switches. (Strum bar)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475" name="Google Shape;475;p18"/>
          <p:cNvSpPr txBox="1"/>
          <p:nvPr/>
        </p:nvSpPr>
        <p:spPr>
          <a:xfrm>
            <a:off x="613200" y="4694975"/>
            <a:ext cx="1219200" cy="3231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</a:rPr>
              <a:t>Tilt ball sensor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476" name="Google Shape;476;p18"/>
          <p:cNvSpPr txBox="1"/>
          <p:nvPr/>
        </p:nvSpPr>
        <p:spPr>
          <a:xfrm>
            <a:off x="514225" y="4268189"/>
            <a:ext cx="1130400" cy="2541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Joystick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77" name="Google Shape;477;p18"/>
          <p:cNvSpPr txBox="1"/>
          <p:nvPr/>
        </p:nvSpPr>
        <p:spPr>
          <a:xfrm>
            <a:off x="5471500" y="3382425"/>
            <a:ext cx="5378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1155CC"/>
                </a:solidFill>
              </a:rPr>
              <a:t>Bluetooth</a:t>
            </a:r>
            <a:endParaRPr sz="1500">
              <a:solidFill>
                <a:srgbClr val="1155CC"/>
              </a:solidFill>
            </a:endParaRPr>
          </a:p>
        </p:txBody>
      </p:sp>
      <p:sp>
        <p:nvSpPr>
          <p:cNvPr id="478" name="Google Shape;478;p18"/>
          <p:cNvSpPr txBox="1"/>
          <p:nvPr/>
        </p:nvSpPr>
        <p:spPr>
          <a:xfrm>
            <a:off x="8765025" y="5308525"/>
            <a:ext cx="40617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Key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Green arrow = GPIO IN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Red arrow = GPIO OUT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9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Power Block Diagram</a:t>
            </a:r>
            <a:endParaRPr/>
          </a:p>
        </p:txBody>
      </p:sp>
      <p:sp>
        <p:nvSpPr>
          <p:cNvPr id="484" name="Google Shape;484;p19"/>
          <p:cNvSpPr/>
          <p:nvPr/>
        </p:nvSpPr>
        <p:spPr>
          <a:xfrm>
            <a:off x="410875" y="3203025"/>
            <a:ext cx="1280700" cy="10020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19"/>
          <p:cNvSpPr/>
          <p:nvPr/>
        </p:nvSpPr>
        <p:spPr>
          <a:xfrm>
            <a:off x="609600" y="5068375"/>
            <a:ext cx="785400" cy="7263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19"/>
          <p:cNvSpPr/>
          <p:nvPr/>
        </p:nvSpPr>
        <p:spPr>
          <a:xfrm>
            <a:off x="626425" y="2205350"/>
            <a:ext cx="906000" cy="87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19"/>
          <p:cNvSpPr/>
          <p:nvPr/>
        </p:nvSpPr>
        <p:spPr>
          <a:xfrm>
            <a:off x="1915475" y="5061575"/>
            <a:ext cx="4383000" cy="8775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9"/>
          <p:cNvSpPr/>
          <p:nvPr/>
        </p:nvSpPr>
        <p:spPr>
          <a:xfrm>
            <a:off x="1853525" y="1802025"/>
            <a:ext cx="3618000" cy="7263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9" name="Google Shape;4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8825" y="2819400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19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194460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19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265415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19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336370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19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407325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19"/>
          <p:cNvPicPr preferRelativeResize="0"/>
          <p:nvPr/>
        </p:nvPicPr>
        <p:blipFill rotWithShape="1">
          <a:blip r:embed="rId4">
            <a:alphaModFix/>
          </a:blip>
          <a:srcRect b="19029" l="34354" r="28965" t="26194"/>
          <a:stretch/>
        </p:blipFill>
        <p:spPr>
          <a:xfrm>
            <a:off x="4782800" y="1857200"/>
            <a:ext cx="594550" cy="6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19"/>
          <p:cNvPicPr preferRelativeResize="0"/>
          <p:nvPr/>
        </p:nvPicPr>
        <p:blipFill rotWithShape="1">
          <a:blip r:embed="rId5">
            <a:alphaModFix/>
          </a:blip>
          <a:srcRect b="27136" l="13353" r="14812" t="28407"/>
          <a:stretch/>
        </p:blipFill>
        <p:spPr>
          <a:xfrm>
            <a:off x="2414113" y="3026275"/>
            <a:ext cx="2493724" cy="154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19"/>
          <p:cNvPicPr preferRelativeResize="0"/>
          <p:nvPr/>
        </p:nvPicPr>
        <p:blipFill rotWithShape="1">
          <a:blip r:embed="rId6">
            <a:alphaModFix/>
          </a:blip>
          <a:srcRect b="31011" l="21353" r="25607" t="22276"/>
          <a:stretch/>
        </p:blipFill>
        <p:spPr>
          <a:xfrm>
            <a:off x="635675" y="5207425"/>
            <a:ext cx="711376" cy="47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44600" y="5137779"/>
            <a:ext cx="785276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26325" y="5137779"/>
            <a:ext cx="785275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08050" y="5137779"/>
            <a:ext cx="785275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89775" y="5137779"/>
            <a:ext cx="785275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71500" y="5137779"/>
            <a:ext cx="785275" cy="72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9622" y="3369127"/>
            <a:ext cx="943203" cy="726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3" name="Google Shape;503;p19"/>
          <p:cNvCxnSpPr>
            <a:stCxn id="496" idx="3"/>
          </p:cNvCxnSpPr>
          <p:nvPr/>
        </p:nvCxnSpPr>
        <p:spPr>
          <a:xfrm flipH="1" rot="10800000">
            <a:off x="1347051" y="4218237"/>
            <a:ext cx="1280700" cy="1224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4" name="Google Shape;504;p19"/>
          <p:cNvCxnSpPr>
            <a:stCxn id="502" idx="3"/>
            <a:endCxn id="495" idx="1"/>
          </p:cNvCxnSpPr>
          <p:nvPr/>
        </p:nvCxnSpPr>
        <p:spPr>
          <a:xfrm>
            <a:off x="1522826" y="3732314"/>
            <a:ext cx="891300" cy="657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05" name="Google Shape;505;p19"/>
          <p:cNvCxnSpPr>
            <a:stCxn id="495" idx="3"/>
          </p:cNvCxnSpPr>
          <p:nvPr/>
        </p:nvCxnSpPr>
        <p:spPr>
          <a:xfrm flipH="1" rot="10800000">
            <a:off x="4907837" y="3784125"/>
            <a:ext cx="2677800" cy="1380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dashDot"/>
            <a:round/>
            <a:headEnd len="med" w="med" type="none"/>
            <a:tailEnd len="med" w="med" type="triangle"/>
          </a:ln>
        </p:spPr>
      </p:cxnSp>
      <p:cxnSp>
        <p:nvCxnSpPr>
          <p:cNvPr id="506" name="Google Shape;506;p19"/>
          <p:cNvCxnSpPr>
            <a:stCxn id="489" idx="1"/>
          </p:cNvCxnSpPr>
          <p:nvPr/>
        </p:nvCxnSpPr>
        <p:spPr>
          <a:xfrm rot="10800000">
            <a:off x="4968525" y="3429000"/>
            <a:ext cx="2670300" cy="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dashDot"/>
            <a:round/>
            <a:headEnd len="med" w="med" type="none"/>
            <a:tailEnd len="med" w="med" type="triangle"/>
          </a:ln>
        </p:spPr>
      </p:cxnSp>
      <p:sp>
        <p:nvSpPr>
          <p:cNvPr id="507" name="Google Shape;507;p19"/>
          <p:cNvSpPr txBox="1"/>
          <p:nvPr/>
        </p:nvSpPr>
        <p:spPr>
          <a:xfrm>
            <a:off x="1915475" y="1427200"/>
            <a:ext cx="1388400" cy="3405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Ws2812b Leds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08" name="Google Shape;508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4325" y="2315153"/>
            <a:ext cx="454500" cy="45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69475" y="2498153"/>
            <a:ext cx="454500" cy="454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0" name="Google Shape;510;p19"/>
          <p:cNvCxnSpPr>
            <a:stCxn id="509" idx="3"/>
          </p:cNvCxnSpPr>
          <p:nvPr/>
        </p:nvCxnSpPr>
        <p:spPr>
          <a:xfrm>
            <a:off x="1423975" y="2725403"/>
            <a:ext cx="1004400" cy="664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1" name="Google Shape;511;p19"/>
          <p:cNvSpPr txBox="1"/>
          <p:nvPr/>
        </p:nvSpPr>
        <p:spPr>
          <a:xfrm>
            <a:off x="6353225" y="5221025"/>
            <a:ext cx="1681800" cy="5586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Cherry Mx Switches (Frets)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12" name="Google Shape;512;p19"/>
          <p:cNvSpPr txBox="1"/>
          <p:nvPr/>
        </p:nvSpPr>
        <p:spPr>
          <a:xfrm>
            <a:off x="660775" y="1517875"/>
            <a:ext cx="837300" cy="60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</a:rPr>
              <a:t>Cherry Mx Blue Switches. (Strum bar)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513" name="Google Shape;513;p19"/>
          <p:cNvSpPr txBox="1"/>
          <p:nvPr/>
        </p:nvSpPr>
        <p:spPr>
          <a:xfrm>
            <a:off x="613200" y="4694975"/>
            <a:ext cx="1219200" cy="3231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</a:rPr>
              <a:t>Tilt ball sensor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514" name="Google Shape;514;p19"/>
          <p:cNvSpPr txBox="1"/>
          <p:nvPr/>
        </p:nvSpPr>
        <p:spPr>
          <a:xfrm>
            <a:off x="514225" y="4268189"/>
            <a:ext cx="1130400" cy="2541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Joystick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15" name="Google Shape;515;p19"/>
          <p:cNvSpPr txBox="1"/>
          <p:nvPr/>
        </p:nvSpPr>
        <p:spPr>
          <a:xfrm>
            <a:off x="5471500" y="3382425"/>
            <a:ext cx="5378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1155CC"/>
                </a:solidFill>
              </a:rPr>
              <a:t>Bluetooth</a:t>
            </a:r>
            <a:endParaRPr sz="1500">
              <a:solidFill>
                <a:srgbClr val="1155CC"/>
              </a:solidFill>
            </a:endParaRPr>
          </a:p>
        </p:txBody>
      </p:sp>
      <p:pic>
        <p:nvPicPr>
          <p:cNvPr id="516" name="Google Shape;516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03825" y="1142996"/>
            <a:ext cx="1130401" cy="9507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7" name="Google Shape;517;p19"/>
          <p:cNvCxnSpPr/>
          <p:nvPr/>
        </p:nvCxnSpPr>
        <p:spPr>
          <a:xfrm flipH="1">
            <a:off x="4846875" y="1880875"/>
            <a:ext cx="3424200" cy="1374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8" name="Google Shape;518;p19"/>
          <p:cNvSpPr txBox="1"/>
          <p:nvPr/>
        </p:nvSpPr>
        <p:spPr>
          <a:xfrm>
            <a:off x="6581225" y="1666825"/>
            <a:ext cx="1004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</a:rPr>
              <a:t>+3.7V</a:t>
            </a:r>
            <a:endParaRPr sz="700">
              <a:solidFill>
                <a:schemeClr val="dk1"/>
              </a:solidFill>
            </a:endParaRPr>
          </a:p>
        </p:txBody>
      </p:sp>
      <p:cxnSp>
        <p:nvCxnSpPr>
          <p:cNvPr id="519" name="Google Shape;519;p19"/>
          <p:cNvCxnSpPr/>
          <p:nvPr/>
        </p:nvCxnSpPr>
        <p:spPr>
          <a:xfrm flipH="1" rot="10800000">
            <a:off x="3262325" y="2553925"/>
            <a:ext cx="12000" cy="52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0" name="Google Shape;520;p19"/>
          <p:cNvCxnSpPr/>
          <p:nvPr/>
        </p:nvCxnSpPr>
        <p:spPr>
          <a:xfrm rot="10800000">
            <a:off x="5492350" y="2078450"/>
            <a:ext cx="10680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1" name="Google Shape;521;p19"/>
          <p:cNvSpPr txBox="1"/>
          <p:nvPr/>
        </p:nvSpPr>
        <p:spPr>
          <a:xfrm>
            <a:off x="3303875" y="2657388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</a:rPr>
              <a:t>D_out</a:t>
            </a:r>
            <a:endParaRPr/>
          </a:p>
        </p:txBody>
      </p:sp>
      <p:cxnSp>
        <p:nvCxnSpPr>
          <p:cNvPr id="522" name="Google Shape;522;p19"/>
          <p:cNvCxnSpPr/>
          <p:nvPr/>
        </p:nvCxnSpPr>
        <p:spPr>
          <a:xfrm rot="5400000">
            <a:off x="4977038" y="3415179"/>
            <a:ext cx="2445600" cy="729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3" name="Google Shape;523;p19"/>
          <p:cNvCxnSpPr>
            <a:endCxn id="495" idx="2"/>
          </p:cNvCxnSpPr>
          <p:nvPr/>
        </p:nvCxnSpPr>
        <p:spPr>
          <a:xfrm rot="10800000">
            <a:off x="3660975" y="4569575"/>
            <a:ext cx="24900" cy="55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4" name="Google Shape;524;p19"/>
          <p:cNvSpPr txBox="1"/>
          <p:nvPr/>
        </p:nvSpPr>
        <p:spPr>
          <a:xfrm>
            <a:off x="3708050" y="4707413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</a:rPr>
              <a:t>3.7V</a:t>
            </a:r>
            <a:endParaRPr/>
          </a:p>
        </p:txBody>
      </p:sp>
      <p:sp>
        <p:nvSpPr>
          <p:cNvPr id="525" name="Google Shape;525;p19"/>
          <p:cNvSpPr txBox="1"/>
          <p:nvPr/>
        </p:nvSpPr>
        <p:spPr>
          <a:xfrm>
            <a:off x="2008425" y="4645938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</a:rPr>
              <a:t>3.7V</a:t>
            </a:r>
            <a:endParaRPr/>
          </a:p>
        </p:txBody>
      </p:sp>
      <p:sp>
        <p:nvSpPr>
          <p:cNvPr id="526" name="Google Shape;526;p19"/>
          <p:cNvSpPr txBox="1"/>
          <p:nvPr/>
        </p:nvSpPr>
        <p:spPr>
          <a:xfrm>
            <a:off x="1532425" y="2420563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chemeClr val="dk1"/>
                </a:solidFill>
              </a:rPr>
              <a:t>3.7V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0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Components / Budget</a:t>
            </a:r>
            <a:endParaRPr/>
          </a:p>
        </p:txBody>
      </p:sp>
      <p:graphicFrame>
        <p:nvGraphicFramePr>
          <p:cNvPr id="532" name="Google Shape;532;p20"/>
          <p:cNvGraphicFramePr/>
          <p:nvPr/>
        </p:nvGraphicFramePr>
        <p:xfrm>
          <a:off x="609600" y="12954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{B9016507-CD44-4CE9-84CD-09513AE32C69}</a:tableStyleId>
              </a:tblPr>
              <a:tblGrid>
                <a:gridCol w="7837725"/>
                <a:gridCol w="1567550"/>
                <a:gridCol w="15675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Component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EDES301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to Buy?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Cost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sng">
                          <a:solidFill>
                            <a:schemeClr val="hlink"/>
                          </a:solidFill>
                          <a:hlinkClick r:id="rId3"/>
                        </a:rPr>
                        <a:t>Kalih Cherry Mx Switch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6.65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sng">
                          <a:solidFill>
                            <a:schemeClr val="hlink"/>
                          </a:solidFill>
                          <a:hlinkClick r:id="rId4"/>
                        </a:rPr>
                        <a:t>Blue Switches</a:t>
                      </a:r>
                      <a:r>
                        <a:rPr lang="en-US" sz="1800"/>
                        <a:t> x2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2.00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sng">
                          <a:solidFill>
                            <a:schemeClr val="hlink"/>
                          </a:solidFill>
                          <a:hlinkClick r:id="rId5"/>
                        </a:rPr>
                        <a:t>Tilt Switch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7.98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WS2812b Leds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No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U</a:t>
                      </a:r>
                      <a:r>
                        <a:rPr lang="en-US" sz="1800" u="sng">
                          <a:solidFill>
                            <a:schemeClr val="hlink"/>
                          </a:solidFill>
                          <a:hlinkClick r:id="rId6"/>
                        </a:rPr>
                        <a:t>sb Bluetooth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9.99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sng">
                          <a:solidFill>
                            <a:schemeClr val="hlink"/>
                          </a:solidFill>
                          <a:hlinkClick r:id="rId7"/>
                        </a:rPr>
                        <a:t>Joystick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1.33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Tactile Buttons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No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533" name="Google Shape;533;p20"/>
          <p:cNvSpPr txBox="1"/>
          <p:nvPr/>
        </p:nvSpPr>
        <p:spPr>
          <a:xfrm>
            <a:off x="852675" y="4683825"/>
            <a:ext cx="3288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Can the Keyboard Switches be considered One component? And I will be providing my own WS2812b LEDS</a:t>
            </a:r>
            <a:endParaRPr/>
          </a:p>
        </p:txBody>
      </p:sp>
      <p:sp>
        <p:nvSpPr>
          <p:cNvPr id="534" name="Google Shape;534;p20"/>
          <p:cNvSpPr txBox="1"/>
          <p:nvPr/>
        </p:nvSpPr>
        <p:spPr>
          <a:xfrm>
            <a:off x="8560525" y="4605775"/>
            <a:ext cx="3021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Total EDES301 Contribution: $27.95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DiamondGrid">
      <a:dk1>
        <a:srgbClr val="2D2E2D"/>
      </a:dk1>
      <a:lt1>
        <a:srgbClr val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amond Grid 16x9">
  <a:themeElements>
    <a:clrScheme name="Custom 3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